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Raleway Bold" charset="1" panose="00000000000000000000"/>
      <p:regular r:id="rId23"/>
    </p:embeddedFont>
    <p:embeddedFont>
      <p:font typeface="Source Sans Pro" charset="1" panose="020B0503030403020204"/>
      <p:regular r:id="rId24"/>
    </p:embeddedFont>
    <p:embeddedFont>
      <p:font typeface="Canva Sans" charset="1" panose="020B0503030501040103"/>
      <p:regular r:id="rId25"/>
    </p:embeddedFont>
    <p:embeddedFont>
      <p:font typeface="Canva Sans Bold" charset="1" panose="020B0803030501040103"/>
      <p:regular r:id="rId26"/>
    </p:embeddedFont>
    <p:embeddedFont>
      <p:font typeface="Arial Bold" charset="1" panose="020B0704020202020204"/>
      <p:regular r:id="rId27"/>
    </p:embeddedFont>
    <p:embeddedFont>
      <p:font typeface="Arial" charset="1" panose="020B0604020202020204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5275900" y="0"/>
            <a:ext cx="9927032" cy="6920036"/>
            <a:chOff x="0" y="0"/>
            <a:chExt cx="13236043" cy="922671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236067" cy="9226804"/>
            </a:xfrm>
            <a:custGeom>
              <a:avLst/>
              <a:gdLst/>
              <a:ahLst/>
              <a:cxnLst/>
              <a:rect r="r" b="b" t="t" l="l"/>
              <a:pathLst>
                <a:path h="9226804" w="13236067">
                  <a:moveTo>
                    <a:pt x="2205990" y="0"/>
                  </a:moveTo>
                  <a:lnTo>
                    <a:pt x="13236067" y="0"/>
                  </a:lnTo>
                  <a:cubicBezTo>
                    <a:pt x="12017756" y="0"/>
                    <a:pt x="11030077" y="2065528"/>
                    <a:pt x="11030077" y="4613402"/>
                  </a:cubicBezTo>
                  <a:cubicBezTo>
                    <a:pt x="11030077" y="7161276"/>
                    <a:pt x="12017756" y="9226804"/>
                    <a:pt x="13236067" y="9226804"/>
                  </a:cubicBezTo>
                  <a:lnTo>
                    <a:pt x="2205990" y="9226804"/>
                  </a:lnTo>
                  <a:cubicBezTo>
                    <a:pt x="987679" y="9226677"/>
                    <a:pt x="0" y="7161276"/>
                    <a:pt x="0" y="4613402"/>
                  </a:cubicBezTo>
                  <a:cubicBezTo>
                    <a:pt x="0" y="2065528"/>
                    <a:pt x="987679" y="0"/>
                    <a:pt x="220599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7670400" cy="6920400"/>
            <a:chOff x="0" y="0"/>
            <a:chExt cx="10227200" cy="92272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227183" cy="9227185"/>
            </a:xfrm>
            <a:custGeom>
              <a:avLst/>
              <a:gdLst/>
              <a:ahLst/>
              <a:cxnLst/>
              <a:rect r="r" b="b" t="t" l="l"/>
              <a:pathLst>
                <a:path h="9227185" w="10227183">
                  <a:moveTo>
                    <a:pt x="0" y="0"/>
                  </a:moveTo>
                  <a:lnTo>
                    <a:pt x="10227183" y="0"/>
                  </a:lnTo>
                  <a:lnTo>
                    <a:pt x="10227183" y="9227185"/>
                  </a:lnTo>
                  <a:lnTo>
                    <a:pt x="0" y="9227185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7901128" y="250"/>
            <a:ext cx="6919800" cy="6919800"/>
            <a:chOff x="0" y="0"/>
            <a:chExt cx="9226400" cy="92264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226423" cy="9226423"/>
            </a:xfrm>
            <a:custGeom>
              <a:avLst/>
              <a:gdLst/>
              <a:ahLst/>
              <a:cxnLst/>
              <a:rect r="r" b="b" t="t" l="l"/>
              <a:pathLst>
                <a:path h="9226423" w="9226423">
                  <a:moveTo>
                    <a:pt x="0" y="0"/>
                  </a:moveTo>
                  <a:lnTo>
                    <a:pt x="4613148" y="0"/>
                  </a:lnTo>
                  <a:cubicBezTo>
                    <a:pt x="7161022" y="0"/>
                    <a:pt x="9226423" y="2065401"/>
                    <a:pt x="9226423" y="4613148"/>
                  </a:cubicBezTo>
                  <a:cubicBezTo>
                    <a:pt x="9226423" y="7160895"/>
                    <a:pt x="7161022" y="9226423"/>
                    <a:pt x="4613148" y="9226423"/>
                  </a:cubicBezTo>
                  <a:lnTo>
                    <a:pt x="0" y="9226423"/>
                  </a:lnTo>
                  <a:close/>
                </a:path>
              </a:pathLst>
            </a:custGeom>
            <a:solidFill>
              <a:srgbClr val="434343">
                <a:alpha val="20784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-10800000">
            <a:off x="9666590" y="250"/>
            <a:ext cx="6919800" cy="6919800"/>
            <a:chOff x="0" y="0"/>
            <a:chExt cx="9226400" cy="9226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226423" cy="9226423"/>
            </a:xfrm>
            <a:custGeom>
              <a:avLst/>
              <a:gdLst/>
              <a:ahLst/>
              <a:cxnLst/>
              <a:rect r="r" b="b" t="t" l="l"/>
              <a:pathLst>
                <a:path h="9226423" w="9226423">
                  <a:moveTo>
                    <a:pt x="0" y="0"/>
                  </a:moveTo>
                  <a:lnTo>
                    <a:pt x="4613148" y="0"/>
                  </a:lnTo>
                  <a:cubicBezTo>
                    <a:pt x="7161022" y="0"/>
                    <a:pt x="9226423" y="2065401"/>
                    <a:pt x="9226423" y="4613148"/>
                  </a:cubicBezTo>
                  <a:cubicBezTo>
                    <a:pt x="9226423" y="7160895"/>
                    <a:pt x="7161022" y="9226423"/>
                    <a:pt x="4613148" y="9226423"/>
                  </a:cubicBezTo>
                  <a:lnTo>
                    <a:pt x="0" y="9226423"/>
                  </a:lnTo>
                  <a:close/>
                </a:path>
              </a:pathLst>
            </a:custGeom>
            <a:solidFill>
              <a:srgbClr val="666666">
                <a:alpha val="7843"/>
              </a:srgbClr>
            </a:solidFill>
          </p:spPr>
        </p:sp>
      </p:grpSp>
      <p:grpSp>
        <p:nvGrpSpPr>
          <p:cNvPr name="Group 12" id="12"/>
          <p:cNvGrpSpPr/>
          <p:nvPr/>
        </p:nvGrpSpPr>
        <p:grpSpPr>
          <a:xfrm rot="-10800000">
            <a:off x="11368200" y="250"/>
            <a:ext cx="6919800" cy="6919800"/>
            <a:chOff x="0" y="0"/>
            <a:chExt cx="9226400" cy="92264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226423" cy="9226423"/>
            </a:xfrm>
            <a:custGeom>
              <a:avLst/>
              <a:gdLst/>
              <a:ahLst/>
              <a:cxnLst/>
              <a:rect r="r" b="b" t="t" l="l"/>
              <a:pathLst>
                <a:path h="9226423" w="9226423">
                  <a:moveTo>
                    <a:pt x="0" y="0"/>
                  </a:moveTo>
                  <a:lnTo>
                    <a:pt x="4613148" y="0"/>
                  </a:lnTo>
                  <a:cubicBezTo>
                    <a:pt x="7161022" y="0"/>
                    <a:pt x="9226423" y="2065401"/>
                    <a:pt x="9226423" y="4613148"/>
                  </a:cubicBezTo>
                  <a:cubicBezTo>
                    <a:pt x="9226423" y="7160895"/>
                    <a:pt x="7161022" y="9226423"/>
                    <a:pt x="4613148" y="9226423"/>
                  </a:cubicBezTo>
                  <a:lnTo>
                    <a:pt x="0" y="9226423"/>
                  </a:lnTo>
                  <a:close/>
                </a:path>
              </a:pathLst>
            </a:custGeom>
            <a:solidFill>
              <a:srgbClr val="434343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648950" y="931950"/>
            <a:ext cx="12429600" cy="5683200"/>
            <a:chOff x="0" y="0"/>
            <a:chExt cx="16572800" cy="75776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6572801" cy="7577600"/>
            </a:xfrm>
            <a:custGeom>
              <a:avLst/>
              <a:gdLst/>
              <a:ahLst/>
              <a:cxnLst/>
              <a:rect r="r" b="b" t="t" l="l"/>
              <a:pathLst>
                <a:path h="7577600" w="16572801">
                  <a:moveTo>
                    <a:pt x="0" y="0"/>
                  </a:moveTo>
                  <a:lnTo>
                    <a:pt x="16572801" y="0"/>
                  </a:lnTo>
                  <a:lnTo>
                    <a:pt x="16572801" y="7577600"/>
                  </a:lnTo>
                  <a:lnTo>
                    <a:pt x="0" y="75776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"/>
              <a:ext cx="16572800" cy="7587125"/>
            </a:xfrm>
            <a:prstGeom prst="rect">
              <a:avLst/>
            </a:prstGeom>
          </p:spPr>
          <p:txBody>
            <a:bodyPr anchor="b" rtlCol="false" tIns="0" lIns="0" bIns="0" rIns="0"/>
            <a:lstStyle/>
            <a:p>
              <a:pPr algn="l">
                <a:lnSpc>
                  <a:spcPts val="11519"/>
                </a:lnSpc>
              </a:pPr>
              <a:r>
                <a:rPr lang="en-US" b="true" sz="9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An Introduction to Deep Reinforcement Learning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3304972" y="7451884"/>
            <a:ext cx="4208427" cy="2364601"/>
          </a:xfrm>
          <a:custGeom>
            <a:avLst/>
            <a:gdLst/>
            <a:ahLst/>
            <a:cxnLst/>
            <a:rect r="r" b="b" t="t" l="l"/>
            <a:pathLst>
              <a:path h="2364601" w="4208427">
                <a:moveTo>
                  <a:pt x="0" y="0"/>
                </a:moveTo>
                <a:lnTo>
                  <a:pt x="4208427" y="0"/>
                </a:lnTo>
                <a:lnTo>
                  <a:pt x="4208427" y="2364600"/>
                </a:lnTo>
                <a:lnTo>
                  <a:pt x="0" y="2364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648950" y="7416184"/>
            <a:ext cx="6002396" cy="2400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Gaurav Malave</a:t>
            </a:r>
          </a:p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Hemanth Sai Manikanta </a:t>
            </a:r>
          </a:p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Eedara Sri Rahul</a:t>
            </a:r>
          </a:p>
          <a:p>
            <a:pPr algn="l">
              <a:lnSpc>
                <a:spcPts val="4799"/>
              </a:lnSpc>
            </a:pPr>
            <a:r>
              <a:rPr lang="en-US" sz="3999">
                <a:solidFill>
                  <a:srgbClr val="61616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Pradipth Gautam 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616161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527830" y="162841"/>
            <a:ext cx="9380064" cy="5630546"/>
          </a:xfrm>
          <a:custGeom>
            <a:avLst/>
            <a:gdLst/>
            <a:ahLst/>
            <a:cxnLst/>
            <a:rect r="r" b="b" t="t" l="l"/>
            <a:pathLst>
              <a:path h="5630546" w="9380064">
                <a:moveTo>
                  <a:pt x="0" y="0"/>
                </a:moveTo>
                <a:lnTo>
                  <a:pt x="9380064" y="0"/>
                </a:lnTo>
                <a:lnTo>
                  <a:pt x="9380064" y="5630546"/>
                </a:lnTo>
                <a:lnTo>
                  <a:pt x="0" y="56305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25336" y="7988231"/>
            <a:ext cx="11301259" cy="1907087"/>
          </a:xfrm>
          <a:custGeom>
            <a:avLst/>
            <a:gdLst/>
            <a:ahLst/>
            <a:cxnLst/>
            <a:rect r="r" b="b" t="t" l="l"/>
            <a:pathLst>
              <a:path h="1907087" w="11301259">
                <a:moveTo>
                  <a:pt x="0" y="0"/>
                </a:moveTo>
                <a:lnTo>
                  <a:pt x="11301259" y="0"/>
                </a:lnTo>
                <a:lnTo>
                  <a:pt x="11301259" y="1907087"/>
                </a:lnTo>
                <a:lnTo>
                  <a:pt x="0" y="1907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5793387"/>
            <a:ext cx="11301259" cy="1878834"/>
          </a:xfrm>
          <a:custGeom>
            <a:avLst/>
            <a:gdLst/>
            <a:ahLst/>
            <a:cxnLst/>
            <a:rect r="r" b="b" t="t" l="l"/>
            <a:pathLst>
              <a:path h="1878834" w="11301259">
                <a:moveTo>
                  <a:pt x="0" y="0"/>
                </a:moveTo>
                <a:lnTo>
                  <a:pt x="11301259" y="0"/>
                </a:lnTo>
                <a:lnTo>
                  <a:pt x="11301259" y="1878834"/>
                </a:lnTo>
                <a:lnTo>
                  <a:pt x="0" y="18788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36307" y="2396017"/>
            <a:ext cx="7474997" cy="2119588"/>
          </a:xfrm>
          <a:custGeom>
            <a:avLst/>
            <a:gdLst/>
            <a:ahLst/>
            <a:cxnLst/>
            <a:rect r="r" b="b" t="t" l="l"/>
            <a:pathLst>
              <a:path h="2119588" w="7474997">
                <a:moveTo>
                  <a:pt x="0" y="0"/>
                </a:moveTo>
                <a:lnTo>
                  <a:pt x="7474998" y="0"/>
                </a:lnTo>
                <a:lnTo>
                  <a:pt x="7474998" y="2119588"/>
                </a:lnTo>
                <a:lnTo>
                  <a:pt x="0" y="21195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405765"/>
            <a:ext cx="7182605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Deep Q-Networks (DQN):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882967"/>
            <a:ext cx="16230600" cy="8521065"/>
          </a:xfrm>
          <a:custGeom>
            <a:avLst/>
            <a:gdLst/>
            <a:ahLst/>
            <a:cxnLst/>
            <a:rect r="r" b="b" t="t" l="l"/>
            <a:pathLst>
              <a:path h="8521065" w="16230600">
                <a:moveTo>
                  <a:pt x="0" y="0"/>
                </a:moveTo>
                <a:lnTo>
                  <a:pt x="16230600" y="0"/>
                </a:lnTo>
                <a:lnTo>
                  <a:pt x="16230600" y="8521065"/>
                </a:lnTo>
                <a:lnTo>
                  <a:pt x="0" y="85210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227868"/>
            <a:ext cx="16230600" cy="7831264"/>
          </a:xfrm>
          <a:custGeom>
            <a:avLst/>
            <a:gdLst/>
            <a:ahLst/>
            <a:cxnLst/>
            <a:rect r="r" b="b" t="t" l="l"/>
            <a:pathLst>
              <a:path h="7831264" w="16230600">
                <a:moveTo>
                  <a:pt x="0" y="0"/>
                </a:moveTo>
                <a:lnTo>
                  <a:pt x="16230600" y="0"/>
                </a:lnTo>
                <a:lnTo>
                  <a:pt x="16230600" y="7831264"/>
                </a:lnTo>
                <a:lnTo>
                  <a:pt x="0" y="78312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93371" y="217170"/>
            <a:ext cx="11301259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b="true" sz="48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DQN Improvements &amp; Variants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9530422" y="5138738"/>
            <a:ext cx="7418719" cy="9525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AutoShape 3" id="3"/>
          <p:cNvSpPr/>
          <p:nvPr/>
        </p:nvSpPr>
        <p:spPr>
          <a:xfrm rot="0">
            <a:off x="0" y="0"/>
            <a:ext cx="7884316" cy="10287000"/>
          </a:xfrm>
          <a:prstGeom prst="rect">
            <a:avLst/>
          </a:prstGeom>
          <a:solidFill>
            <a:srgbClr val="000000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1214910" y="3100847"/>
            <a:ext cx="5435446" cy="4142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70"/>
              </a:lnSpc>
            </a:pPr>
            <a:r>
              <a:rPr lang="en-US" b="true" sz="7427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Problems with Original DQN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1023034" y="412975"/>
            <a:ext cx="6236266" cy="4055316"/>
            <a:chOff x="0" y="0"/>
            <a:chExt cx="8315021" cy="540708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8315021" cy="55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18"/>
                </a:lnSpc>
              </a:pPr>
              <a:r>
                <a:rPr lang="en-US" b="true" sz="2765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🎯 Overestimation Bias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821965"/>
              <a:ext cx="8315021" cy="45851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DQN systematically overestimates Q-values due to the max operator</a:t>
              </a:r>
            </a:p>
            <a:p>
              <a:pPr algn="l"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Target: y = r + γ max_a' Q(s',a'; θ⁻)</a:t>
              </a:r>
            </a:p>
            <a:p>
              <a:pPr algn="l"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Problem: The same network both selects and evaluates actions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023034" y="5438410"/>
            <a:ext cx="5926107" cy="4550616"/>
            <a:chOff x="0" y="0"/>
            <a:chExt cx="7901476" cy="6067488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0"/>
              <a:ext cx="7901476" cy="55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359"/>
                </a:lnSpc>
              </a:pPr>
              <a:r>
                <a:rPr lang="en-US" b="true" sz="2799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🧠 Inefficient Learning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821965"/>
              <a:ext cx="7901476" cy="52455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The network learns Q(s,a) directly, but doesn't explicitly separate:</a:t>
              </a:r>
            </a:p>
            <a:p>
              <a:pPr algn="l"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State value: "How good is this state overall?"</a:t>
              </a:r>
            </a:p>
            <a:p>
              <a:pPr algn="l" marL="604519" indent="-302260" lvl="1">
                <a:lnSpc>
                  <a:spcPts val="3919"/>
                </a:lnSpc>
                <a:buFont typeface="Arial"/>
                <a:buChar char="•"/>
              </a:pPr>
              <a:r>
                <a:rPr lang="en-US" sz="2799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Action advantage: "How much better is this action compared to others?"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9144000" y="1904014"/>
            <a:ext cx="1402784" cy="99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699"/>
              </a:lnSpc>
            </a:pPr>
            <a:r>
              <a:rPr lang="en-US" b="true" sz="6999">
                <a:solidFill>
                  <a:srgbClr val="000000">
                    <a:alpha val="49804"/>
                  </a:srgbClr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44000" y="6342866"/>
            <a:ext cx="1402784" cy="99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7699"/>
              </a:lnSpc>
            </a:pPr>
            <a:r>
              <a:rPr lang="en-US" b="true" sz="6999">
                <a:solidFill>
                  <a:srgbClr val="000000">
                    <a:alpha val="49804"/>
                  </a:srgbClr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02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57939" y="1347373"/>
            <a:ext cx="15901361" cy="7910927"/>
          </a:xfrm>
          <a:custGeom>
            <a:avLst/>
            <a:gdLst/>
            <a:ahLst/>
            <a:cxnLst/>
            <a:rect r="r" b="b" t="t" l="l"/>
            <a:pathLst>
              <a:path h="7910927" w="15901361">
                <a:moveTo>
                  <a:pt x="0" y="0"/>
                </a:moveTo>
                <a:lnTo>
                  <a:pt x="15901361" y="0"/>
                </a:lnTo>
                <a:lnTo>
                  <a:pt x="15901361" y="7910927"/>
                </a:lnTo>
                <a:lnTo>
                  <a:pt x="0" y="79109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077468" y="358140"/>
            <a:ext cx="12133064" cy="670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0"/>
              </a:lnSpc>
              <a:spcBef>
                <a:spcPct val="0"/>
              </a:spcBef>
            </a:pPr>
            <a:r>
              <a:rPr lang="en-US" b="true" sz="48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Double DQN: Addressing Overestimation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51219" y="1325443"/>
            <a:ext cx="12985562" cy="8229600"/>
          </a:xfrm>
          <a:custGeom>
            <a:avLst/>
            <a:gdLst/>
            <a:ahLst/>
            <a:cxnLst/>
            <a:rect r="r" b="b" t="t" l="l"/>
            <a:pathLst>
              <a:path h="8229600" w="12985562">
                <a:moveTo>
                  <a:pt x="0" y="0"/>
                </a:moveTo>
                <a:lnTo>
                  <a:pt x="12985562" y="0"/>
                </a:lnTo>
                <a:lnTo>
                  <a:pt x="1298556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03521" y="358140"/>
            <a:ext cx="11480959" cy="670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0"/>
              </a:lnSpc>
              <a:spcBef>
                <a:spcPct val="0"/>
              </a:spcBef>
            </a:pPr>
            <a:r>
              <a:rPr lang="en-US" b="true" sz="48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Dueling DQN: Architectural Innovation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91783" y="1333554"/>
            <a:ext cx="15223750" cy="7783142"/>
          </a:xfrm>
          <a:custGeom>
            <a:avLst/>
            <a:gdLst/>
            <a:ahLst/>
            <a:cxnLst/>
            <a:rect r="r" b="b" t="t" l="l"/>
            <a:pathLst>
              <a:path h="7783142" w="15223750">
                <a:moveTo>
                  <a:pt x="0" y="0"/>
                </a:moveTo>
                <a:lnTo>
                  <a:pt x="15223750" y="0"/>
                </a:lnTo>
                <a:lnTo>
                  <a:pt x="15223750" y="7783142"/>
                </a:lnTo>
                <a:lnTo>
                  <a:pt x="0" y="77831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94966" y="217170"/>
            <a:ext cx="5498068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sz="48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Dueling Q network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3434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5154150" y="250"/>
            <a:ext cx="10287000" cy="10287000"/>
            <a:chOff x="0" y="0"/>
            <a:chExt cx="13716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6858000" y="0"/>
                  </a:lnTo>
                  <a:cubicBezTo>
                    <a:pt x="10645522" y="0"/>
                    <a:pt x="13716000" y="3070479"/>
                    <a:pt x="13716000" y="6858000"/>
                  </a:cubicBezTo>
                  <a:cubicBezTo>
                    <a:pt x="13716000" y="10645521"/>
                    <a:pt x="10645521" y="13716000"/>
                    <a:pt x="6858000" y="13716000"/>
                  </a:cubicBezTo>
                  <a:lnTo>
                    <a:pt x="0" y="13716000"/>
                  </a:lnTo>
                  <a:close/>
                </a:path>
              </a:pathLst>
            </a:custGeom>
            <a:solidFill>
              <a:srgbClr val="3232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2529616" y="250"/>
            <a:ext cx="10287000" cy="10287000"/>
            <a:chOff x="0" y="0"/>
            <a:chExt cx="13716000" cy="13716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6858000" y="0"/>
                  </a:lnTo>
                  <a:cubicBezTo>
                    <a:pt x="10645522" y="0"/>
                    <a:pt x="13716000" y="3070479"/>
                    <a:pt x="13716000" y="6858000"/>
                  </a:cubicBezTo>
                  <a:cubicBezTo>
                    <a:pt x="13716000" y="10645521"/>
                    <a:pt x="10645521" y="13716000"/>
                    <a:pt x="6858000" y="13716000"/>
                  </a:cubicBezTo>
                  <a:lnTo>
                    <a:pt x="0" y="13716000"/>
                  </a:lnTo>
                  <a:close/>
                </a:path>
              </a:pathLst>
            </a:custGeom>
            <a:solidFill>
              <a:srgbClr val="1E1E1E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10287000" cy="10287000"/>
            <a:chOff x="0" y="0"/>
            <a:chExt cx="13716000" cy="1371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6858000" y="0"/>
                  </a:lnTo>
                  <a:cubicBezTo>
                    <a:pt x="10645522" y="0"/>
                    <a:pt x="13716000" y="3070479"/>
                    <a:pt x="13716000" y="6858000"/>
                  </a:cubicBezTo>
                  <a:cubicBezTo>
                    <a:pt x="13716000" y="10645521"/>
                    <a:pt x="10645521" y="13716000"/>
                    <a:pt x="6858000" y="13716000"/>
                  </a:cubicBez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664650" y="2193748"/>
            <a:ext cx="8678400" cy="5899800"/>
            <a:chOff x="0" y="0"/>
            <a:chExt cx="11571200" cy="78664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1571200" cy="7866400"/>
            </a:xfrm>
            <a:custGeom>
              <a:avLst/>
              <a:gdLst/>
              <a:ahLst/>
              <a:cxnLst/>
              <a:rect r="r" b="b" t="t" l="l"/>
              <a:pathLst>
                <a:path h="7866400" w="11571200">
                  <a:moveTo>
                    <a:pt x="0" y="0"/>
                  </a:moveTo>
                  <a:lnTo>
                    <a:pt x="11571200" y="0"/>
                  </a:lnTo>
                  <a:lnTo>
                    <a:pt x="11571200" y="7866400"/>
                  </a:lnTo>
                  <a:lnTo>
                    <a:pt x="0" y="7866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11571200" cy="7885450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l">
                <a:lnSpc>
                  <a:spcPts val="8640"/>
                </a:lnSpc>
              </a:pPr>
              <a:r>
                <a:rPr lang="en-US" b="true" sz="72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Thank You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43434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5154150" y="250"/>
            <a:ext cx="10287000" cy="10287000"/>
            <a:chOff x="0" y="0"/>
            <a:chExt cx="13716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6858000" y="0"/>
                  </a:lnTo>
                  <a:cubicBezTo>
                    <a:pt x="10645522" y="0"/>
                    <a:pt x="13716000" y="3070479"/>
                    <a:pt x="13716000" y="6858000"/>
                  </a:cubicBezTo>
                  <a:cubicBezTo>
                    <a:pt x="13716000" y="10645521"/>
                    <a:pt x="10645521" y="13716000"/>
                    <a:pt x="6858000" y="13716000"/>
                  </a:cubicBezTo>
                  <a:lnTo>
                    <a:pt x="0" y="13716000"/>
                  </a:lnTo>
                  <a:close/>
                </a:path>
              </a:pathLst>
            </a:custGeom>
            <a:solidFill>
              <a:srgbClr val="32323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2608747" y="0"/>
            <a:ext cx="10287000" cy="10287000"/>
            <a:chOff x="0" y="0"/>
            <a:chExt cx="13716000" cy="13716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6858000" y="0"/>
                  </a:lnTo>
                  <a:cubicBezTo>
                    <a:pt x="10645522" y="0"/>
                    <a:pt x="13716000" y="3070479"/>
                    <a:pt x="13716000" y="6858000"/>
                  </a:cubicBezTo>
                  <a:cubicBezTo>
                    <a:pt x="13716000" y="10645521"/>
                    <a:pt x="10645521" y="13716000"/>
                    <a:pt x="6858000" y="13716000"/>
                  </a:cubicBezTo>
                  <a:lnTo>
                    <a:pt x="0" y="13716000"/>
                  </a:lnTo>
                  <a:close/>
                </a:path>
              </a:pathLst>
            </a:custGeom>
            <a:solidFill>
              <a:srgbClr val="1E1E1E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0"/>
            <a:ext cx="10287000" cy="10287000"/>
            <a:chOff x="0" y="0"/>
            <a:chExt cx="13716000" cy="13716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16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13716000">
                  <a:moveTo>
                    <a:pt x="0" y="0"/>
                  </a:moveTo>
                  <a:lnTo>
                    <a:pt x="6858000" y="0"/>
                  </a:lnTo>
                  <a:cubicBezTo>
                    <a:pt x="10645522" y="0"/>
                    <a:pt x="13716000" y="3070479"/>
                    <a:pt x="13716000" y="6858000"/>
                  </a:cubicBezTo>
                  <a:cubicBezTo>
                    <a:pt x="13716000" y="10645521"/>
                    <a:pt x="10645521" y="13716000"/>
                    <a:pt x="6858000" y="13716000"/>
                  </a:cubicBezTo>
                  <a:lnTo>
                    <a:pt x="0" y="1371600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606472" y="126108"/>
            <a:ext cx="9680528" cy="12356287"/>
            <a:chOff x="0" y="0"/>
            <a:chExt cx="12907371" cy="164750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907371" cy="16475049"/>
            </a:xfrm>
            <a:custGeom>
              <a:avLst/>
              <a:gdLst/>
              <a:ahLst/>
              <a:cxnLst/>
              <a:rect r="r" b="b" t="t" l="l"/>
              <a:pathLst>
                <a:path h="16475049" w="12907371">
                  <a:moveTo>
                    <a:pt x="0" y="0"/>
                  </a:moveTo>
                  <a:lnTo>
                    <a:pt x="12907371" y="0"/>
                  </a:lnTo>
                  <a:lnTo>
                    <a:pt x="12907371" y="16475049"/>
                  </a:lnTo>
                  <a:lnTo>
                    <a:pt x="0" y="164750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12907371" cy="164941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8640"/>
                </a:lnSpc>
              </a:pPr>
              <a:r>
                <a:rPr lang="en-US" sz="7200" b="true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Agenda</a:t>
              </a:r>
            </a:p>
            <a:p>
              <a:pPr algn="l">
                <a:lnSpc>
                  <a:spcPts val="4320"/>
                </a:lnSpc>
              </a:pP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Types of Machine Learning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Reinforcement Learning Fundamentals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Mathematical Framework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Two Main Learning Approaches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Deep Q-Networks (DQN)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DQN Loss Function Derivation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DQN Algorithm Summary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DQN Improvements &amp; Variants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Problems with Original DQN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Double DQN: Addressing Overestimation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Dueling DQN: Architectural Innovation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Dueling DQN: Mathematical Foundation</a:t>
              </a:r>
            </a:p>
            <a:p>
              <a:pPr algn="l"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b="true" sz="3600">
                  <a:solidFill>
                    <a:srgbClr val="FFFFFF"/>
                  </a:solidFill>
                  <a:latin typeface="Raleway Bold"/>
                  <a:ea typeface="Raleway Bold"/>
                  <a:cs typeface="Raleway Bold"/>
                  <a:sym typeface="Raleway Bold"/>
                </a:rPr>
                <a:t>Summary &amp; Impact</a:t>
              </a:r>
            </a:p>
            <a:p>
              <a:pPr algn="l">
                <a:lnSpc>
                  <a:spcPts val="4559"/>
                </a:lnSpc>
              </a:pPr>
            </a:p>
            <a:p>
              <a:pPr algn="l">
                <a:lnSpc>
                  <a:spcPts val="8640"/>
                </a:lnSpc>
              </a:pPr>
            </a:p>
            <a:p>
              <a:pPr algn="l">
                <a:lnSpc>
                  <a:spcPts val="864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0430" y="267046"/>
            <a:ext cx="17567140" cy="9752908"/>
            <a:chOff x="0" y="0"/>
            <a:chExt cx="4626798" cy="256866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26797" cy="2568664"/>
            </a:xfrm>
            <a:custGeom>
              <a:avLst/>
              <a:gdLst/>
              <a:ahLst/>
              <a:cxnLst/>
              <a:rect r="r" b="b" t="t" l="l"/>
              <a:pathLst>
                <a:path h="2568664" w="4626797">
                  <a:moveTo>
                    <a:pt x="4626797" y="12780"/>
                  </a:moveTo>
                  <a:lnTo>
                    <a:pt x="4626797" y="2555883"/>
                  </a:lnTo>
                  <a:cubicBezTo>
                    <a:pt x="4626797" y="2559273"/>
                    <a:pt x="4625451" y="2562524"/>
                    <a:pt x="4623054" y="2564920"/>
                  </a:cubicBezTo>
                  <a:cubicBezTo>
                    <a:pt x="4620657" y="2567317"/>
                    <a:pt x="4617407" y="2568664"/>
                    <a:pt x="4614017" y="2568664"/>
                  </a:cubicBezTo>
                  <a:lnTo>
                    <a:pt x="12780" y="2568664"/>
                  </a:lnTo>
                  <a:cubicBezTo>
                    <a:pt x="9391" y="2568664"/>
                    <a:pt x="6140" y="2567317"/>
                    <a:pt x="3743" y="2564920"/>
                  </a:cubicBezTo>
                  <a:cubicBezTo>
                    <a:pt x="1347" y="2562524"/>
                    <a:pt x="0" y="2559273"/>
                    <a:pt x="0" y="2555883"/>
                  </a:cubicBezTo>
                  <a:lnTo>
                    <a:pt x="0" y="12780"/>
                  </a:lnTo>
                  <a:cubicBezTo>
                    <a:pt x="0" y="9391"/>
                    <a:pt x="1347" y="6140"/>
                    <a:pt x="3743" y="3743"/>
                  </a:cubicBezTo>
                  <a:cubicBezTo>
                    <a:pt x="6140" y="1347"/>
                    <a:pt x="9391" y="0"/>
                    <a:pt x="12780" y="0"/>
                  </a:cubicBezTo>
                  <a:lnTo>
                    <a:pt x="4614017" y="0"/>
                  </a:lnTo>
                  <a:cubicBezTo>
                    <a:pt x="4617407" y="0"/>
                    <a:pt x="4620657" y="1347"/>
                    <a:pt x="4623054" y="3743"/>
                  </a:cubicBezTo>
                  <a:cubicBezTo>
                    <a:pt x="4625451" y="6140"/>
                    <a:pt x="4626797" y="9391"/>
                    <a:pt x="4626797" y="12780"/>
                  </a:cubicBezTo>
                  <a:close/>
                </a:path>
              </a:pathLst>
            </a:custGeom>
            <a:solidFill>
              <a:srgbClr val="FFFFFF"/>
            </a:solidFill>
            <a:ln w="6667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4626798" cy="25781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19241" y="1152923"/>
            <a:ext cx="7411927" cy="4563797"/>
            <a:chOff x="0" y="0"/>
            <a:chExt cx="1952113" cy="120198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52113" cy="1201988"/>
            </a:xfrm>
            <a:custGeom>
              <a:avLst/>
              <a:gdLst/>
              <a:ahLst/>
              <a:cxnLst/>
              <a:rect r="r" b="b" t="t" l="l"/>
              <a:pathLst>
                <a:path h="1201988" w="1952113">
                  <a:moveTo>
                    <a:pt x="53271" y="0"/>
                  </a:moveTo>
                  <a:lnTo>
                    <a:pt x="1898842" y="0"/>
                  </a:lnTo>
                  <a:cubicBezTo>
                    <a:pt x="1912970" y="0"/>
                    <a:pt x="1926520" y="5612"/>
                    <a:pt x="1936510" y="15603"/>
                  </a:cubicBezTo>
                  <a:cubicBezTo>
                    <a:pt x="1946500" y="25593"/>
                    <a:pt x="1952113" y="39142"/>
                    <a:pt x="1952113" y="53271"/>
                  </a:cubicBezTo>
                  <a:lnTo>
                    <a:pt x="1952113" y="1148717"/>
                  </a:lnTo>
                  <a:cubicBezTo>
                    <a:pt x="1952113" y="1162845"/>
                    <a:pt x="1946500" y="1176395"/>
                    <a:pt x="1936510" y="1186385"/>
                  </a:cubicBezTo>
                  <a:cubicBezTo>
                    <a:pt x="1926520" y="1196375"/>
                    <a:pt x="1912970" y="1201988"/>
                    <a:pt x="1898842" y="1201988"/>
                  </a:cubicBezTo>
                  <a:lnTo>
                    <a:pt x="53271" y="1201988"/>
                  </a:lnTo>
                  <a:cubicBezTo>
                    <a:pt x="39142" y="1201988"/>
                    <a:pt x="25593" y="1196375"/>
                    <a:pt x="15603" y="1186385"/>
                  </a:cubicBezTo>
                  <a:cubicBezTo>
                    <a:pt x="5612" y="1176395"/>
                    <a:pt x="0" y="1162845"/>
                    <a:pt x="0" y="1148717"/>
                  </a:cubicBezTo>
                  <a:lnTo>
                    <a:pt x="0" y="53271"/>
                  </a:lnTo>
                  <a:cubicBezTo>
                    <a:pt x="0" y="39142"/>
                    <a:pt x="5612" y="25593"/>
                    <a:pt x="15603" y="15603"/>
                  </a:cubicBezTo>
                  <a:cubicBezTo>
                    <a:pt x="25593" y="5612"/>
                    <a:pt x="39142" y="0"/>
                    <a:pt x="53271" y="0"/>
                  </a:cubicBezTo>
                  <a:close/>
                </a:path>
              </a:pathLst>
            </a:custGeom>
            <a:solidFill>
              <a:srgbClr val="FFFFFF"/>
            </a:solidFill>
            <a:ln w="133350" cap="rnd">
              <a:gradFill>
                <a:gsLst>
                  <a:gs pos="0">
                    <a:srgbClr val="5DE0E6">
                      <a:alpha val="100000"/>
                    </a:srgbClr>
                  </a:gs>
                  <a:gs pos="100000">
                    <a:srgbClr val="004AA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952113" cy="12496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559478" y="1238042"/>
            <a:ext cx="7699822" cy="4676639"/>
            <a:chOff x="0" y="0"/>
            <a:chExt cx="2027937" cy="123170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27936" cy="1231707"/>
            </a:xfrm>
            <a:custGeom>
              <a:avLst/>
              <a:gdLst/>
              <a:ahLst/>
              <a:cxnLst/>
              <a:rect r="r" b="b" t="t" l="l"/>
              <a:pathLst>
                <a:path h="1231707" w="2027936">
                  <a:moveTo>
                    <a:pt x="51279" y="0"/>
                  </a:moveTo>
                  <a:lnTo>
                    <a:pt x="1976658" y="0"/>
                  </a:lnTo>
                  <a:cubicBezTo>
                    <a:pt x="1990258" y="0"/>
                    <a:pt x="2003301" y="5403"/>
                    <a:pt x="2012917" y="15019"/>
                  </a:cubicBezTo>
                  <a:cubicBezTo>
                    <a:pt x="2022534" y="24636"/>
                    <a:pt x="2027936" y="37679"/>
                    <a:pt x="2027936" y="51279"/>
                  </a:cubicBezTo>
                  <a:lnTo>
                    <a:pt x="2027936" y="1180429"/>
                  </a:lnTo>
                  <a:cubicBezTo>
                    <a:pt x="2027936" y="1194029"/>
                    <a:pt x="2022534" y="1207072"/>
                    <a:pt x="2012917" y="1216688"/>
                  </a:cubicBezTo>
                  <a:cubicBezTo>
                    <a:pt x="2003301" y="1226305"/>
                    <a:pt x="1990258" y="1231707"/>
                    <a:pt x="1976658" y="1231707"/>
                  </a:cubicBezTo>
                  <a:lnTo>
                    <a:pt x="51279" y="1231707"/>
                  </a:lnTo>
                  <a:cubicBezTo>
                    <a:pt x="37679" y="1231707"/>
                    <a:pt x="24636" y="1226305"/>
                    <a:pt x="15019" y="1216688"/>
                  </a:cubicBezTo>
                  <a:cubicBezTo>
                    <a:pt x="5403" y="1207072"/>
                    <a:pt x="0" y="1194029"/>
                    <a:pt x="0" y="1180429"/>
                  </a:cubicBezTo>
                  <a:lnTo>
                    <a:pt x="0" y="51279"/>
                  </a:lnTo>
                  <a:cubicBezTo>
                    <a:pt x="0" y="37679"/>
                    <a:pt x="5403" y="24636"/>
                    <a:pt x="15019" y="15019"/>
                  </a:cubicBezTo>
                  <a:cubicBezTo>
                    <a:pt x="24636" y="5403"/>
                    <a:pt x="37679" y="0"/>
                    <a:pt x="51279" y="0"/>
                  </a:cubicBezTo>
                  <a:close/>
                </a:path>
              </a:pathLst>
            </a:custGeom>
            <a:solidFill>
              <a:srgbClr val="FFFFFF"/>
            </a:solidFill>
            <a:ln w="180975" cap="rnd">
              <a:gradFill>
                <a:gsLst>
                  <a:gs pos="0">
                    <a:srgbClr val="FF3131">
                      <a:alpha val="100000"/>
                    </a:srgbClr>
                  </a:gs>
                  <a:gs pos="100000">
                    <a:srgbClr val="FF914D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027937" cy="12793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8700" y="5956375"/>
            <a:ext cx="8585730" cy="3897443"/>
            <a:chOff x="0" y="0"/>
            <a:chExt cx="2261262" cy="102648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261262" cy="1026487"/>
            </a:xfrm>
            <a:custGeom>
              <a:avLst/>
              <a:gdLst/>
              <a:ahLst/>
              <a:cxnLst/>
              <a:rect r="r" b="b" t="t" l="l"/>
              <a:pathLst>
                <a:path h="1026487" w="2261262">
                  <a:moveTo>
                    <a:pt x="45988" y="0"/>
                  </a:moveTo>
                  <a:lnTo>
                    <a:pt x="2215274" y="0"/>
                  </a:lnTo>
                  <a:cubicBezTo>
                    <a:pt x="2240673" y="0"/>
                    <a:pt x="2261262" y="20589"/>
                    <a:pt x="2261262" y="45988"/>
                  </a:cubicBezTo>
                  <a:lnTo>
                    <a:pt x="2261262" y="980499"/>
                  </a:lnTo>
                  <a:cubicBezTo>
                    <a:pt x="2261262" y="1005898"/>
                    <a:pt x="2240673" y="1026487"/>
                    <a:pt x="2215274" y="1026487"/>
                  </a:cubicBezTo>
                  <a:lnTo>
                    <a:pt x="45988" y="1026487"/>
                  </a:lnTo>
                  <a:cubicBezTo>
                    <a:pt x="20589" y="1026487"/>
                    <a:pt x="0" y="1005898"/>
                    <a:pt x="0" y="980499"/>
                  </a:cubicBezTo>
                  <a:lnTo>
                    <a:pt x="0" y="45988"/>
                  </a:lnTo>
                  <a:cubicBezTo>
                    <a:pt x="0" y="20589"/>
                    <a:pt x="20589" y="0"/>
                    <a:pt x="45988" y="0"/>
                  </a:cubicBezTo>
                  <a:close/>
                </a:path>
              </a:pathLst>
            </a:custGeom>
            <a:solidFill>
              <a:srgbClr val="FFFFFF"/>
            </a:solidFill>
            <a:ln w="171450" cap="rnd">
              <a:gradFill>
                <a:gsLst>
                  <a:gs pos="0">
                    <a:srgbClr val="5170FF">
                      <a:alpha val="100000"/>
                    </a:srgbClr>
                  </a:gs>
                  <a:gs pos="100000">
                    <a:srgbClr val="FF66C4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2261262" cy="10741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166016" y="6172200"/>
            <a:ext cx="7497674" cy="3489942"/>
            <a:chOff x="0" y="0"/>
            <a:chExt cx="1974696" cy="91916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74696" cy="919162"/>
            </a:xfrm>
            <a:custGeom>
              <a:avLst/>
              <a:gdLst/>
              <a:ahLst/>
              <a:cxnLst/>
              <a:rect r="r" b="b" t="t" l="l"/>
              <a:pathLst>
                <a:path h="919162" w="1974696">
                  <a:moveTo>
                    <a:pt x="52661" y="0"/>
                  </a:moveTo>
                  <a:lnTo>
                    <a:pt x="1922035" y="0"/>
                  </a:lnTo>
                  <a:cubicBezTo>
                    <a:pt x="1951119" y="0"/>
                    <a:pt x="1974696" y="23577"/>
                    <a:pt x="1974696" y="52661"/>
                  </a:cubicBezTo>
                  <a:lnTo>
                    <a:pt x="1974696" y="866500"/>
                  </a:lnTo>
                  <a:cubicBezTo>
                    <a:pt x="1974696" y="880467"/>
                    <a:pt x="1969148" y="893862"/>
                    <a:pt x="1959272" y="903737"/>
                  </a:cubicBezTo>
                  <a:cubicBezTo>
                    <a:pt x="1949396" y="913613"/>
                    <a:pt x="1936001" y="919162"/>
                    <a:pt x="1922035" y="919162"/>
                  </a:cubicBezTo>
                  <a:lnTo>
                    <a:pt x="52661" y="919162"/>
                  </a:lnTo>
                  <a:cubicBezTo>
                    <a:pt x="38695" y="919162"/>
                    <a:pt x="25300" y="913613"/>
                    <a:pt x="15424" y="903737"/>
                  </a:cubicBezTo>
                  <a:cubicBezTo>
                    <a:pt x="5548" y="893862"/>
                    <a:pt x="0" y="880467"/>
                    <a:pt x="0" y="866500"/>
                  </a:cubicBezTo>
                  <a:lnTo>
                    <a:pt x="0" y="52661"/>
                  </a:lnTo>
                  <a:cubicBezTo>
                    <a:pt x="0" y="38695"/>
                    <a:pt x="5548" y="25300"/>
                    <a:pt x="15424" y="15424"/>
                  </a:cubicBezTo>
                  <a:cubicBezTo>
                    <a:pt x="25300" y="5548"/>
                    <a:pt x="38695" y="0"/>
                    <a:pt x="52661" y="0"/>
                  </a:cubicBezTo>
                  <a:close/>
                </a:path>
              </a:pathLst>
            </a:custGeom>
            <a:solidFill>
              <a:srgbClr val="FFFFFF"/>
            </a:solidFill>
            <a:ln w="152400" cap="rnd">
              <a:gradFill>
                <a:gsLst>
                  <a:gs pos="0">
                    <a:srgbClr val="000000">
                      <a:alpha val="100000"/>
                    </a:srgbClr>
                  </a:gs>
                  <a:gs pos="100000">
                    <a:srgbClr val="C89116">
                      <a:alpha val="100000"/>
                    </a:srgbClr>
                  </a:gs>
                </a:gsLst>
                <a:lin ang="0"/>
              </a:gradFill>
              <a:prstDash val="solid"/>
              <a:round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1974696" cy="9667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414256" y="309253"/>
            <a:ext cx="956122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Types of Machine Learning: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38947" y="1311064"/>
            <a:ext cx="7092221" cy="4180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🎯 Supervised Learning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Data: Input-output pairs (X, Y)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Goal: Learn mapping f: X → Y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Examples: Classification, Regression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Feedback: Immediate correct answers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706347" y="1562735"/>
            <a:ext cx="7552953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🔍 Unsupervised Learning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Data: Only inputs (X)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Goal: Discover hidden patterns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Examples: Clustering, Dimensionality Reduction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Feedback: No explicit feedback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19241" y="6081377"/>
            <a:ext cx="8946775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🎮 Reinforcement Learning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Data: States, Actions, Rewards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Goal: Maximize cumulative reward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Examples: Game playing, Robotics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Feedback: Delayed rewards/punishments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522300" y="6393488"/>
            <a:ext cx="6873301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Key Difference: RL learns through trial-and-error interaction with an environment, receiving sparse and delayed feedback.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13575" y="2769375"/>
            <a:ext cx="5365650" cy="1191450"/>
            <a:chOff x="0" y="0"/>
            <a:chExt cx="7154200" cy="15886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2700" y="12700"/>
              <a:ext cx="7128764" cy="1563243"/>
            </a:xfrm>
            <a:custGeom>
              <a:avLst/>
              <a:gdLst/>
              <a:ahLst/>
              <a:cxnLst/>
              <a:rect r="r" b="b" t="t" l="l"/>
              <a:pathLst>
                <a:path h="1563243" w="7128764">
                  <a:moveTo>
                    <a:pt x="0" y="260477"/>
                  </a:moveTo>
                  <a:cubicBezTo>
                    <a:pt x="0" y="116586"/>
                    <a:pt x="118110" y="0"/>
                    <a:pt x="263779" y="0"/>
                  </a:cubicBezTo>
                  <a:lnTo>
                    <a:pt x="6864985" y="0"/>
                  </a:lnTo>
                  <a:cubicBezTo>
                    <a:pt x="7010653" y="0"/>
                    <a:pt x="7128764" y="116586"/>
                    <a:pt x="7128764" y="260477"/>
                  </a:cubicBezTo>
                  <a:lnTo>
                    <a:pt x="7128764" y="1302639"/>
                  </a:lnTo>
                  <a:cubicBezTo>
                    <a:pt x="7128764" y="1446530"/>
                    <a:pt x="7010653" y="1563116"/>
                    <a:pt x="6864985" y="1563116"/>
                  </a:cubicBezTo>
                  <a:lnTo>
                    <a:pt x="263779" y="1563116"/>
                  </a:lnTo>
                  <a:cubicBezTo>
                    <a:pt x="118110" y="1563243"/>
                    <a:pt x="0" y="1446530"/>
                    <a:pt x="0" y="1302639"/>
                  </a:cubicBezTo>
                  <a:close/>
                </a:path>
              </a:pathLst>
            </a:custGeom>
            <a:solidFill>
              <a:srgbClr val="3C78D8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154164" cy="1588643"/>
            </a:xfrm>
            <a:custGeom>
              <a:avLst/>
              <a:gdLst/>
              <a:ahLst/>
              <a:cxnLst/>
              <a:rect r="r" b="b" t="t" l="l"/>
              <a:pathLst>
                <a:path h="1588643" w="7154164">
                  <a:moveTo>
                    <a:pt x="0" y="273177"/>
                  </a:moveTo>
                  <a:cubicBezTo>
                    <a:pt x="0" y="122174"/>
                    <a:pt x="123952" y="0"/>
                    <a:pt x="276479" y="0"/>
                  </a:cubicBezTo>
                  <a:lnTo>
                    <a:pt x="6877685" y="0"/>
                  </a:lnTo>
                  <a:lnTo>
                    <a:pt x="6877685" y="12700"/>
                  </a:lnTo>
                  <a:lnTo>
                    <a:pt x="6877685" y="0"/>
                  </a:lnTo>
                  <a:cubicBezTo>
                    <a:pt x="7030212" y="0"/>
                    <a:pt x="7154164" y="122174"/>
                    <a:pt x="7154164" y="273177"/>
                  </a:cubicBezTo>
                  <a:lnTo>
                    <a:pt x="7141464" y="273177"/>
                  </a:lnTo>
                  <a:lnTo>
                    <a:pt x="7154164" y="273177"/>
                  </a:lnTo>
                  <a:lnTo>
                    <a:pt x="7154164" y="1315339"/>
                  </a:lnTo>
                  <a:lnTo>
                    <a:pt x="7141464" y="1315339"/>
                  </a:lnTo>
                  <a:lnTo>
                    <a:pt x="7154164" y="1315339"/>
                  </a:lnTo>
                  <a:cubicBezTo>
                    <a:pt x="7154164" y="1466342"/>
                    <a:pt x="7030212" y="1588516"/>
                    <a:pt x="6877685" y="1588516"/>
                  </a:cubicBezTo>
                  <a:lnTo>
                    <a:pt x="6877685" y="1575816"/>
                  </a:lnTo>
                  <a:lnTo>
                    <a:pt x="6877685" y="1588516"/>
                  </a:lnTo>
                  <a:lnTo>
                    <a:pt x="276479" y="1588516"/>
                  </a:lnTo>
                  <a:lnTo>
                    <a:pt x="276479" y="1575816"/>
                  </a:lnTo>
                  <a:lnTo>
                    <a:pt x="276479" y="1588516"/>
                  </a:lnTo>
                  <a:cubicBezTo>
                    <a:pt x="123952" y="1588643"/>
                    <a:pt x="0" y="1466469"/>
                    <a:pt x="0" y="1315339"/>
                  </a:cubicBezTo>
                  <a:lnTo>
                    <a:pt x="0" y="273177"/>
                  </a:lnTo>
                  <a:lnTo>
                    <a:pt x="12700" y="273177"/>
                  </a:lnTo>
                  <a:lnTo>
                    <a:pt x="0" y="273177"/>
                  </a:lnTo>
                  <a:moveTo>
                    <a:pt x="25400" y="273177"/>
                  </a:moveTo>
                  <a:lnTo>
                    <a:pt x="25400" y="1315339"/>
                  </a:lnTo>
                  <a:lnTo>
                    <a:pt x="12700" y="1315339"/>
                  </a:lnTo>
                  <a:lnTo>
                    <a:pt x="25400" y="1315339"/>
                  </a:lnTo>
                  <a:cubicBezTo>
                    <a:pt x="25400" y="1452118"/>
                    <a:pt x="137668" y="1563116"/>
                    <a:pt x="276479" y="1563116"/>
                  </a:cubicBezTo>
                  <a:lnTo>
                    <a:pt x="6877685" y="1563116"/>
                  </a:lnTo>
                  <a:cubicBezTo>
                    <a:pt x="7016496" y="1563116"/>
                    <a:pt x="7128764" y="1451991"/>
                    <a:pt x="7128764" y="1315339"/>
                  </a:cubicBezTo>
                  <a:lnTo>
                    <a:pt x="7128764" y="273177"/>
                  </a:lnTo>
                  <a:cubicBezTo>
                    <a:pt x="7128764" y="136525"/>
                    <a:pt x="7016496" y="25400"/>
                    <a:pt x="6877685" y="25400"/>
                  </a:cubicBezTo>
                  <a:lnTo>
                    <a:pt x="276479" y="25400"/>
                  </a:lnTo>
                  <a:lnTo>
                    <a:pt x="276479" y="12700"/>
                  </a:lnTo>
                  <a:lnTo>
                    <a:pt x="276479" y="25400"/>
                  </a:lnTo>
                  <a:cubicBezTo>
                    <a:pt x="137668" y="25400"/>
                    <a:pt x="25400" y="136525"/>
                    <a:pt x="25400" y="273177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7154200" cy="1617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20"/>
                </a:lnSpc>
              </a:pPr>
              <a:r>
                <a:rPr lang="en-US" b="true" sz="3600">
                  <a:solidFill>
                    <a:srgbClr val="FFFFFF"/>
                  </a:solidFill>
                  <a:latin typeface="Arial Bold"/>
                  <a:ea typeface="Arial Bold"/>
                  <a:cs typeface="Arial Bold"/>
                  <a:sym typeface="Arial Bold"/>
                </a:rPr>
                <a:t>Environment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8436424" y="6101876"/>
            <a:ext cx="1776350" cy="2938224"/>
            <a:chOff x="0" y="0"/>
            <a:chExt cx="2368467" cy="391763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368423" cy="3917569"/>
            </a:xfrm>
            <a:custGeom>
              <a:avLst/>
              <a:gdLst/>
              <a:ahLst/>
              <a:cxnLst/>
              <a:rect r="r" b="b" t="t" l="l"/>
              <a:pathLst>
                <a:path h="3917569" w="2368423">
                  <a:moveTo>
                    <a:pt x="0" y="0"/>
                  </a:moveTo>
                  <a:lnTo>
                    <a:pt x="2368423" y="0"/>
                  </a:lnTo>
                  <a:lnTo>
                    <a:pt x="2368423" y="3917569"/>
                  </a:lnTo>
                  <a:lnTo>
                    <a:pt x="0" y="39175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-1" b="-2"/>
              </a:stretch>
            </a:blipFill>
          </p:spPr>
        </p:sp>
      </p:grpSp>
      <p:sp>
        <p:nvSpPr>
          <p:cNvPr name="AutoShape 8" id="8"/>
          <p:cNvSpPr/>
          <p:nvPr/>
        </p:nvSpPr>
        <p:spPr>
          <a:xfrm flipH="true">
            <a:off x="10203251" y="3360226"/>
            <a:ext cx="1775850" cy="422505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9" id="9"/>
          <p:cNvSpPr/>
          <p:nvPr/>
        </p:nvSpPr>
        <p:spPr>
          <a:xfrm>
            <a:off x="6645934" y="3369745"/>
            <a:ext cx="1832250" cy="422505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10" id="10"/>
          <p:cNvSpPr txBox="true"/>
          <p:nvPr/>
        </p:nvSpPr>
        <p:spPr>
          <a:xfrm rot="0">
            <a:off x="5921525" y="5316450"/>
            <a:ext cx="1593750" cy="10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State</a:t>
            </a:r>
          </a:p>
        </p:txBody>
      </p:sp>
      <p:sp>
        <p:nvSpPr>
          <p:cNvPr name="AutoShape 11" id="11"/>
          <p:cNvSpPr/>
          <p:nvPr/>
        </p:nvSpPr>
        <p:spPr>
          <a:xfrm>
            <a:off x="6680495" y="3364768"/>
            <a:ext cx="1337679" cy="5596332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10203251" y="8125315"/>
            <a:ext cx="3930188" cy="1829570"/>
          </a:xfrm>
          <a:custGeom>
            <a:avLst/>
            <a:gdLst/>
            <a:ahLst/>
            <a:cxnLst/>
            <a:rect r="r" b="b" t="t" l="l"/>
            <a:pathLst>
              <a:path h="1829570" w="3930188">
                <a:moveTo>
                  <a:pt x="0" y="0"/>
                </a:moveTo>
                <a:lnTo>
                  <a:pt x="3930188" y="0"/>
                </a:lnTo>
                <a:lnTo>
                  <a:pt x="3930188" y="1829570"/>
                </a:lnTo>
                <a:lnTo>
                  <a:pt x="0" y="18295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7294853" y="851290"/>
            <a:ext cx="3698294" cy="1721620"/>
          </a:xfrm>
          <a:custGeom>
            <a:avLst/>
            <a:gdLst/>
            <a:ahLst/>
            <a:cxnLst/>
            <a:rect r="r" b="b" t="t" l="l"/>
            <a:pathLst>
              <a:path h="1721620" w="3698294">
                <a:moveTo>
                  <a:pt x="0" y="0"/>
                </a:moveTo>
                <a:lnTo>
                  <a:pt x="3698294" y="0"/>
                </a:lnTo>
                <a:lnTo>
                  <a:pt x="3698294" y="1721620"/>
                </a:lnTo>
                <a:lnTo>
                  <a:pt x="0" y="17216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117128" y="4324959"/>
            <a:ext cx="3578513" cy="1776917"/>
          </a:xfrm>
          <a:custGeom>
            <a:avLst/>
            <a:gdLst/>
            <a:ahLst/>
            <a:cxnLst/>
            <a:rect r="r" b="b" t="t" l="l"/>
            <a:pathLst>
              <a:path h="1776917" w="3578513">
                <a:moveTo>
                  <a:pt x="0" y="0"/>
                </a:moveTo>
                <a:lnTo>
                  <a:pt x="3578513" y="0"/>
                </a:lnTo>
                <a:lnTo>
                  <a:pt x="3578513" y="1776917"/>
                </a:lnTo>
                <a:lnTo>
                  <a:pt x="0" y="17769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823649" y="5822138"/>
            <a:ext cx="3232853" cy="1516097"/>
          </a:xfrm>
          <a:custGeom>
            <a:avLst/>
            <a:gdLst/>
            <a:ahLst/>
            <a:cxnLst/>
            <a:rect r="r" b="b" t="t" l="l"/>
            <a:pathLst>
              <a:path h="1516097" w="3232853">
                <a:moveTo>
                  <a:pt x="0" y="0"/>
                </a:moveTo>
                <a:lnTo>
                  <a:pt x="3232852" y="0"/>
                </a:lnTo>
                <a:lnTo>
                  <a:pt x="3232852" y="1516096"/>
                </a:lnTo>
                <a:lnTo>
                  <a:pt x="0" y="151609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740882" y="8307908"/>
            <a:ext cx="3511937" cy="1646978"/>
          </a:xfrm>
          <a:custGeom>
            <a:avLst/>
            <a:gdLst/>
            <a:ahLst/>
            <a:cxnLst/>
            <a:rect r="r" b="b" t="t" l="l"/>
            <a:pathLst>
              <a:path h="1646978" w="3511937">
                <a:moveTo>
                  <a:pt x="0" y="0"/>
                </a:moveTo>
                <a:lnTo>
                  <a:pt x="3511938" y="0"/>
                </a:lnTo>
                <a:lnTo>
                  <a:pt x="3511938" y="1646977"/>
                </a:lnTo>
                <a:lnTo>
                  <a:pt x="0" y="164697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520477" y="2769375"/>
            <a:ext cx="4016154" cy="1883438"/>
          </a:xfrm>
          <a:custGeom>
            <a:avLst/>
            <a:gdLst/>
            <a:ahLst/>
            <a:cxnLst/>
            <a:rect r="r" b="b" t="t" l="l"/>
            <a:pathLst>
              <a:path h="1883438" w="4016154">
                <a:moveTo>
                  <a:pt x="0" y="0"/>
                </a:moveTo>
                <a:lnTo>
                  <a:pt x="4016153" y="0"/>
                </a:lnTo>
                <a:lnTo>
                  <a:pt x="4016153" y="1883438"/>
                </a:lnTo>
                <a:lnTo>
                  <a:pt x="0" y="188343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714825" y="648150"/>
            <a:ext cx="16858350" cy="106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b="true" sz="4800">
                <a:solidFill>
                  <a:srgbClr val="000000"/>
                </a:solidFill>
                <a:latin typeface="Raleway Bold"/>
                <a:ea typeface="Raleway Bold"/>
                <a:cs typeface="Raleway Bold"/>
                <a:sym typeface="Raleway Bold"/>
              </a:rPr>
              <a:t>Typical RL scenario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527725" y="8872500"/>
            <a:ext cx="1593750" cy="10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b="true" sz="3600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Agent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846325" y="5316450"/>
            <a:ext cx="1593750" cy="10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3233825" y="7730700"/>
            <a:ext cx="1794150" cy="108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Reward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727477"/>
            <a:ext cx="16305669" cy="6832045"/>
          </a:xfrm>
          <a:custGeom>
            <a:avLst/>
            <a:gdLst/>
            <a:ahLst/>
            <a:cxnLst/>
            <a:rect r="r" b="b" t="t" l="l"/>
            <a:pathLst>
              <a:path h="6832045" w="16305669">
                <a:moveTo>
                  <a:pt x="0" y="0"/>
                </a:moveTo>
                <a:lnTo>
                  <a:pt x="16305669" y="0"/>
                </a:lnTo>
                <a:lnTo>
                  <a:pt x="16305669" y="6832046"/>
                </a:lnTo>
                <a:lnTo>
                  <a:pt x="0" y="68320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12" r="0" b="-131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78039" y="396240"/>
            <a:ext cx="8003994" cy="811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  <a:spcBef>
                <a:spcPct val="0"/>
              </a:spcBef>
            </a:pPr>
            <a:r>
              <a:rPr lang="en-US" b="true" sz="48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Mathematical Framework: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79047" y="1354527"/>
            <a:ext cx="15529905" cy="7577947"/>
          </a:xfrm>
          <a:custGeom>
            <a:avLst/>
            <a:gdLst/>
            <a:ahLst/>
            <a:cxnLst/>
            <a:rect r="r" b="b" t="t" l="l"/>
            <a:pathLst>
              <a:path h="7577947" w="15529905">
                <a:moveTo>
                  <a:pt x="0" y="0"/>
                </a:moveTo>
                <a:lnTo>
                  <a:pt x="15529906" y="0"/>
                </a:lnTo>
                <a:lnTo>
                  <a:pt x="15529906" y="7577946"/>
                </a:lnTo>
                <a:lnTo>
                  <a:pt x="0" y="75779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351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05765"/>
            <a:ext cx="7153332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Mathematical Framework: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305266"/>
            <a:ext cx="16355854" cy="7953034"/>
          </a:xfrm>
          <a:custGeom>
            <a:avLst/>
            <a:gdLst/>
            <a:ahLst/>
            <a:cxnLst/>
            <a:rect r="r" b="b" t="t" l="l"/>
            <a:pathLst>
              <a:path h="7953034" w="16355854">
                <a:moveTo>
                  <a:pt x="0" y="0"/>
                </a:moveTo>
                <a:lnTo>
                  <a:pt x="16355854" y="0"/>
                </a:lnTo>
                <a:lnTo>
                  <a:pt x="16355854" y="7953034"/>
                </a:lnTo>
                <a:lnTo>
                  <a:pt x="0" y="79530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86519" y="9258300"/>
            <a:ext cx="15040216" cy="692202"/>
          </a:xfrm>
          <a:custGeom>
            <a:avLst/>
            <a:gdLst/>
            <a:ahLst/>
            <a:cxnLst/>
            <a:rect r="r" b="b" t="t" l="l"/>
            <a:pathLst>
              <a:path h="692202" w="15040216">
                <a:moveTo>
                  <a:pt x="0" y="0"/>
                </a:moveTo>
                <a:lnTo>
                  <a:pt x="15040216" y="0"/>
                </a:lnTo>
                <a:lnTo>
                  <a:pt x="15040216" y="692202"/>
                </a:lnTo>
                <a:lnTo>
                  <a:pt x="0" y="6922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6542" r="0" b="-1654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405765"/>
            <a:ext cx="7054418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Mathematical Framework: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55089" y="6233732"/>
            <a:ext cx="3484049" cy="2550587"/>
          </a:xfrm>
          <a:custGeom>
            <a:avLst/>
            <a:gdLst/>
            <a:ahLst/>
            <a:cxnLst/>
            <a:rect r="r" b="b" t="t" l="l"/>
            <a:pathLst>
              <a:path h="2550587" w="3484049">
                <a:moveTo>
                  <a:pt x="0" y="0"/>
                </a:moveTo>
                <a:lnTo>
                  <a:pt x="3484049" y="0"/>
                </a:lnTo>
                <a:lnTo>
                  <a:pt x="3484049" y="2550586"/>
                </a:lnTo>
                <a:lnTo>
                  <a:pt x="0" y="2550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257326" y="6271280"/>
            <a:ext cx="3170192" cy="2574885"/>
          </a:xfrm>
          <a:custGeom>
            <a:avLst/>
            <a:gdLst/>
            <a:ahLst/>
            <a:cxnLst/>
            <a:rect r="r" b="b" t="t" l="l"/>
            <a:pathLst>
              <a:path h="2574885" w="3170192">
                <a:moveTo>
                  <a:pt x="0" y="0"/>
                </a:moveTo>
                <a:lnTo>
                  <a:pt x="3170192" y="0"/>
                </a:lnTo>
                <a:lnTo>
                  <a:pt x="3170192" y="2574885"/>
                </a:lnTo>
                <a:lnTo>
                  <a:pt x="0" y="25748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968573" y="405765"/>
            <a:ext cx="8323029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Two Main Learning Approaches: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316020"/>
            <a:ext cx="7497846" cy="4443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📊 Value Learning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Strategy: Learn the value of states/actions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Key Idea: If we know Q(s,a) for all actions, we can choose the best one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Policy Derivation: π(s) = argmax Q(s,a)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Methods: Q-Learning, SARSA, DQN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Pros: Sample efficient, stable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Cons: Limited to discrete actions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009606" y="427375"/>
            <a:ext cx="6775410" cy="5434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9"/>
              </a:lnSpc>
              <a:spcBef>
                <a:spcPct val="0"/>
              </a:spcBef>
            </a:pPr>
            <a:r>
              <a:rPr lang="en-US" b="true" sz="27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🎯 Policy Learning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Strategy: Directly learn the optimal policy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Key Idea: Optimize policy parameters to maximize expected return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Objective: Sample a ~ π(s) 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Methods: REINFORCE, A3C, PPO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Pros: Works with continuous actions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Cons: High variance, less stable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604629" y="9201150"/>
            <a:ext cx="1165467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*</a:t>
            </a:r>
            <a:r>
              <a:rPr lang="en-US" sz="27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Modern Approach: Actor-Critic methods combine both approaches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602402"/>
            <a:ext cx="16230600" cy="7952994"/>
          </a:xfrm>
          <a:custGeom>
            <a:avLst/>
            <a:gdLst/>
            <a:ahLst/>
            <a:cxnLst/>
            <a:rect r="r" b="b" t="t" l="l"/>
            <a:pathLst>
              <a:path h="7952994" w="16230600">
                <a:moveTo>
                  <a:pt x="0" y="0"/>
                </a:moveTo>
                <a:lnTo>
                  <a:pt x="16230600" y="0"/>
                </a:lnTo>
                <a:lnTo>
                  <a:pt x="16230600" y="7952994"/>
                </a:lnTo>
                <a:lnTo>
                  <a:pt x="0" y="7952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05765"/>
            <a:ext cx="7182605" cy="712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Deep Q-Networks (DQN):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DAGySWvGFYI</dc:identifier>
  <dcterms:modified xsi:type="dcterms:W3CDTF">2011-08-01T06:04:30Z</dcterms:modified>
  <cp:revision>1</cp:revision>
  <dc:title>Deep Reinforcement Learning</dc:title>
</cp:coreProperties>
</file>

<file path=docProps/thumbnail.jpeg>
</file>